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263" r:id="rId3"/>
    <p:sldId id="277" r:id="rId4"/>
    <p:sldId id="326" r:id="rId5"/>
    <p:sldId id="301" r:id="rId6"/>
    <p:sldId id="302" r:id="rId7"/>
    <p:sldId id="286" r:id="rId8"/>
    <p:sldId id="296" r:id="rId9"/>
    <p:sldId id="351" r:id="rId10"/>
    <p:sldId id="342" r:id="rId11"/>
    <p:sldId id="350" r:id="rId12"/>
    <p:sldId id="300" r:id="rId13"/>
    <p:sldId id="299" r:id="rId14"/>
    <p:sldId id="349" r:id="rId15"/>
    <p:sldId id="344" r:id="rId16"/>
    <p:sldId id="353" r:id="rId17"/>
    <p:sldId id="336" r:id="rId18"/>
    <p:sldId id="307" r:id="rId19"/>
    <p:sldId id="303" r:id="rId20"/>
    <p:sldId id="297" r:id="rId21"/>
    <p:sldId id="266" r:id="rId2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баян" initials="АБ" lastIdx="1" clrIdx="0">
    <p:extLst>
      <p:ext uri="{19B8F6BF-5375-455C-9EA6-DF929625EA0E}">
        <p15:presenceInfo xmlns:p15="http://schemas.microsoft.com/office/powerpoint/2012/main" userId="S-1-5-21-583296647-669541066-1163508421-2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121"/>
    <a:srgbClr val="EF0D1F"/>
    <a:srgbClr val="F10B1E"/>
    <a:srgbClr val="E8192B"/>
    <a:srgbClr val="ED0F20"/>
    <a:srgbClr val="EE1B2C"/>
    <a:srgbClr val="FFFFFF"/>
    <a:srgbClr val="FE0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6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8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3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0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7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2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2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CE24-9319-4E18-B52D-54A7DF93E42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F7677-2003-46FF-B6BC-21293519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dinstvo62.ru/offer/3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C24441-693C-B11C-3888-2B1F0D1AE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1" b="16647"/>
          <a:stretch/>
        </p:blipFill>
        <p:spPr bwMode="auto">
          <a:xfrm>
            <a:off x="448148" y="425761"/>
            <a:ext cx="8247703" cy="37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245CE74-D307-4DA3-8F92-95B2AEE21E71}"/>
              </a:ext>
            </a:extLst>
          </p:cNvPr>
          <p:cNvSpPr txBox="1">
            <a:spLocks/>
          </p:cNvSpPr>
          <p:nvPr/>
        </p:nvSpPr>
        <p:spPr>
          <a:xfrm>
            <a:off x="913089" y="4165398"/>
            <a:ext cx="7317822" cy="226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КОРПОРАТИВНАЯ ПРОГРАММА «ВСЕЛЕННАЯ СЧАСТЬЯ»</a:t>
            </a:r>
          </a:p>
        </p:txBody>
      </p:sp>
    </p:spTree>
    <p:extLst>
      <p:ext uri="{BB962C8B-B14F-4D97-AF65-F5344CB8AC3E}">
        <p14:creationId xmlns:p14="http://schemas.microsoft.com/office/powerpoint/2010/main" val="405397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A29F5A-2243-42DC-E864-2590E21C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80" y="1601513"/>
            <a:ext cx="2912821" cy="46313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3DD77A-C60F-BA91-76FC-133366007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68" y="1438781"/>
            <a:ext cx="2635868" cy="197187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4DF60C-BE62-41D2-849A-6E07E449A571}"/>
              </a:ext>
            </a:extLst>
          </p:cNvPr>
          <p:cNvSpPr/>
          <p:nvPr/>
        </p:nvSpPr>
        <p:spPr>
          <a:xfrm>
            <a:off x="146349" y="243639"/>
            <a:ext cx="6927276" cy="921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Арт-квартал «Выше!»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(Привокзальный район)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B757C32B-6DB9-4EF5-A21D-3E60ADFF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32" y="1262209"/>
            <a:ext cx="7049620" cy="13836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ru-RU" sz="4200" dirty="0">
              <a:solidFill>
                <a:srgbClr val="C00000"/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200" dirty="0">
              <a:solidFill>
                <a:srgbClr val="C00000"/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200" dirty="0">
              <a:solidFill>
                <a:srgbClr val="C00000"/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A6D744-54CA-B9CE-936A-BD97AC53D664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668968E-77F9-605E-67A9-F67F050AF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96192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68E092-720B-0603-0A70-8DD83E86D187}"/>
              </a:ext>
            </a:extLst>
          </p:cNvPr>
          <p:cNvSpPr txBox="1"/>
          <p:nvPr/>
        </p:nvSpPr>
        <p:spPr>
          <a:xfrm>
            <a:off x="196132" y="1093682"/>
            <a:ext cx="7049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Строительный адрес: ул. Маршала Полубоярова 4, 5</a:t>
            </a:r>
          </a:p>
          <a:p>
            <a:pPr marL="0" indent="0">
              <a:buNone/>
            </a:pP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 дом №2: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IV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квартал 2024 года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 дом №6: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IV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квартал 2026 года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 дом №7: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IV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квартал 2025 года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9006A1-436E-AF4E-6B89-1E713F0AB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69" y="2814385"/>
            <a:ext cx="2852116" cy="359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19BABB-665B-11A9-5729-EF6C526EB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915" y="3410652"/>
            <a:ext cx="1746902" cy="32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1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69" y="1"/>
            <a:ext cx="6616518" cy="165239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ea typeface="+mn-ea"/>
                <a:cs typeface="Arial" panose="020B0604020202020204" pitchFamily="34" charset="0"/>
              </a:rPr>
              <a:t>Экополис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 «Дыши»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(Пролетарский район)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T Travels ExtraBold" panose="02000903040000020004" pitchFamily="2" charset="-52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6555" y="1311215"/>
            <a:ext cx="4459732" cy="873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Строительный адрес: Веневское шоссе, 55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 1 и 2 этапов: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III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квартал 2025 года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A1238A-38BA-8276-0CEA-0010F314F72E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DC53452-10B9-E981-CFC2-76FFB59DF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792687" y="48464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FB3862C-C1C1-7DC0-2F6C-A43DC3FC6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79" t="11854" r="-311" b="15941"/>
          <a:stretch/>
        </p:blipFill>
        <p:spPr>
          <a:xfrm>
            <a:off x="7953556" y="4563215"/>
            <a:ext cx="1190444" cy="22719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899DC6-3869-269B-CA83-39F6DEED0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2" y="3327291"/>
            <a:ext cx="2679531" cy="32978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6ED79E-896F-7D02-7446-A0287A16C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434" y="3967616"/>
            <a:ext cx="3160220" cy="25378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CDEABA-6570-07DA-39ED-53F2DFCF3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654" y="1700862"/>
            <a:ext cx="3203503" cy="4084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CAA141-F977-591B-95A5-A6745DA9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067" y="2077751"/>
            <a:ext cx="3878247" cy="14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70" y="1"/>
            <a:ext cx="5474132" cy="165239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ea typeface="+mn-ea"/>
                <a:cs typeface="Arial" panose="020B0604020202020204" pitchFamily="34" charset="0"/>
              </a:rPr>
              <a:t>ЖК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DemiBold" panose="02000503030000020004" pitchFamily="2" charset="-52"/>
                <a:cs typeface="Arial" panose="020B0604020202020204" pitchFamily="34" charset="0"/>
              </a:rPr>
              <a:t> «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ea typeface="+mn-ea"/>
                <a:cs typeface="Arial" panose="020B0604020202020204" pitchFamily="34" charset="0"/>
              </a:rPr>
              <a:t>Легенда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DemiBold" panose="02000503030000020004" pitchFamily="2" charset="-52"/>
                <a:cs typeface="Arial" panose="020B0604020202020204" pitchFamily="34" charset="0"/>
              </a:rPr>
              <a:t>»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DemiBold" panose="0200050303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DemiBold" panose="02000503030000020004" pitchFamily="2" charset="-52"/>
                <a:cs typeface="Arial" panose="020B0604020202020204" pitchFamily="34" charset="0"/>
              </a:rPr>
              <a:t>(Привокзальный район)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170" y="724336"/>
            <a:ext cx="6224629" cy="1753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Строительный адрес: улица Путейская, 11</a:t>
            </a:r>
          </a:p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III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квартал 2025 года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A1238A-38BA-8276-0CEA-0010F314F72E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DC53452-10B9-E981-CFC2-76FFB59DF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792687" y="48464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3B55E9-B79B-3363-0141-9295A28B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25" y="1775275"/>
            <a:ext cx="3225822" cy="24778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7C2CEF-F687-EB24-36FA-479327980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095" y="949164"/>
            <a:ext cx="2454787" cy="58603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08D7CE-E68A-D891-E3BF-FDADBC5F6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59" y="4331664"/>
            <a:ext cx="5748663" cy="24778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97C895-0891-7D89-6260-E8A8DAD39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15" y="1843287"/>
            <a:ext cx="2192388" cy="24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8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7039EE-9D65-7B90-D48A-E6A02DBF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96" y="997618"/>
            <a:ext cx="1976099" cy="2827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70" y="771787"/>
            <a:ext cx="6711192" cy="209725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ЖК «Овация»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(Привокзальный район) </a:t>
            </a:r>
            <a:br>
              <a:rPr lang="ru-RU" sz="3600" dirty="0">
                <a:latin typeface="TT Travels ExtraBold" panose="02000903040000020004" pitchFamily="2" charset="-52"/>
                <a:cs typeface="Arial" panose="020B0604020202020204" pitchFamily="34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T Travels ExtraBold" panose="02000903040000020004" pitchFamily="2" charset="-52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334" y="1318779"/>
            <a:ext cx="6263538" cy="86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Строительный адрес: улица Федора Смирнова, 2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 дома: III квартал 2025 года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F1FED2-F722-155A-ECA7-6CF339BFE4ED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F10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8DE1DD2-8988-749C-2B98-01C6FC6DB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87362" y="46843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2D48FC-F130-BE54-DC0C-E2456B154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9526"/>
            <a:ext cx="1725154" cy="36866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067BCB-ED86-BF09-8A38-ED334C878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708" y="2186686"/>
            <a:ext cx="2617737" cy="30406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5CB3EB-C515-8DDD-B080-C703F3CC4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909782"/>
            <a:ext cx="4322292" cy="29482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1A6296-F904-1C77-EAEA-6B41CBD2B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479" t="11854" r="-311" b="15941"/>
          <a:stretch/>
        </p:blipFill>
        <p:spPr>
          <a:xfrm>
            <a:off x="7953556" y="1040347"/>
            <a:ext cx="1190444" cy="22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1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4B7817-8349-68E6-164D-19F2C20C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962" y="4175185"/>
            <a:ext cx="3707711" cy="2574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69" y="1"/>
            <a:ext cx="6379905" cy="1652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ea typeface="+mn-ea"/>
                <a:cs typeface="Arial" panose="020B0604020202020204" pitchFamily="34" charset="0"/>
              </a:rPr>
              <a:t>ЖК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DemiBold" panose="02000503030000020004" pitchFamily="2" charset="-52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«Сегодня»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(Привокзальный район)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3806" y="898507"/>
            <a:ext cx="6224629" cy="1753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Строительный адрес: Одоевское шоссе, 73</a:t>
            </a:r>
          </a:p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 1 этапа: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III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квартал 2025 года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A1238A-38BA-8276-0CEA-0010F314F72E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DC53452-10B9-E981-CFC2-76FFB59DF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792687" y="48464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Изображение выглядит как текст, Шрифт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391A49F-C4EA-0581-CDA2-20D374221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25740" r="81549" b="26191"/>
          <a:stretch/>
        </p:blipFill>
        <p:spPr>
          <a:xfrm>
            <a:off x="43002" y="4937889"/>
            <a:ext cx="1975449" cy="17073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F36E6E-4195-C98F-8410-2F75B6A7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67" y="2442829"/>
            <a:ext cx="3079635" cy="26026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940716-A62F-65BC-4C8E-EA1051ECF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963" y="1970828"/>
            <a:ext cx="2810479" cy="15797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82F0A8-61B3-DF7B-2774-E672A5058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068" y="1147337"/>
            <a:ext cx="2443126" cy="31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3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5AA3E6-0C31-6B9A-AE23-50E36F22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46" y="4446332"/>
            <a:ext cx="4478305" cy="2336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7B3FC1-DB24-411E-0972-B2DE8BDF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382" y="1912611"/>
            <a:ext cx="3350147" cy="28088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46AACE-39A5-B07D-811A-3F2D5A2C1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13" y="1266505"/>
            <a:ext cx="2386738" cy="2233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70" y="771787"/>
            <a:ext cx="6711192" cy="209725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ЖК «Таланты»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(Центральный район) </a:t>
            </a:r>
            <a:br>
              <a:rPr lang="ru-RU" dirty="0">
                <a:latin typeface="TT Travels ExtraBold" panose="02000903040000020004" pitchFamily="2" charset="-52"/>
                <a:cs typeface="Arial" panose="020B0604020202020204" pitchFamily="34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T Travels ExtraBold" panose="02000903040000020004" pitchFamily="2" charset="-52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170" y="876649"/>
            <a:ext cx="7381919" cy="190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28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latin typeface="Montserrat Medium" panose="00000600000000000000" pitchFamily="50" charset="-52"/>
              </a:rPr>
              <a:t>Строительный адрес: площадь Хлебная, дом 8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Срок сдачи дома: </a:t>
            </a:r>
            <a:r>
              <a:rPr lang="en-US" sz="1200" dirty="0">
                <a:latin typeface="Montserrat Medium" panose="00000600000000000000" pitchFamily="50" charset="-52"/>
              </a:rPr>
              <a:t>IV </a:t>
            </a:r>
            <a:r>
              <a:rPr lang="ru-RU" sz="1200" dirty="0">
                <a:latin typeface="Montserrat Medium" panose="00000600000000000000" pitchFamily="50" charset="-52"/>
              </a:rPr>
              <a:t>квартал 2025 года 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55E832-2AE7-E7AB-3CB3-E158EB3AB759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29EE023-DFB5-5753-B99D-13C6A07C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792687" y="230697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907A83-5215-F6DA-4B50-A2D5B3C6B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71" y="2112829"/>
            <a:ext cx="2876828" cy="36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2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70" y="1"/>
            <a:ext cx="6983755" cy="165239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ea typeface="+mn-ea"/>
                <a:cs typeface="Arial" panose="020B0604020202020204" pitchFamily="34" charset="0"/>
              </a:rPr>
              <a:t>СК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 «Флагман»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(Пролетарский район)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6938" y="1397480"/>
            <a:ext cx="6224629" cy="74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Строительный адрес: Самоварная, дом 1а </a:t>
            </a:r>
          </a:p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сдачи: III квартал 2026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A1238A-38BA-8276-0CEA-0010F314F72E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DC53452-10B9-E981-CFC2-76FFB59DF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792687" y="48464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ACA4A-C0EE-BEB2-70F0-289F2764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87" y="1275380"/>
            <a:ext cx="2667756" cy="21536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1F1C21-1362-2FF3-5DB8-1885B17F1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2092"/>
            <a:ext cx="3160913" cy="24281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E38303-E024-90D2-DDF2-FD4245652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628" y="3539204"/>
            <a:ext cx="2502960" cy="31629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7FA12D-63C2-5103-EC0C-0D0AAC046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43" y="2425276"/>
            <a:ext cx="2978595" cy="42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6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726861-CEE4-2EE8-8429-F4F509236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9" t="11854" r="-311" b="15941"/>
          <a:stretch/>
        </p:blipFill>
        <p:spPr>
          <a:xfrm>
            <a:off x="7342784" y="3397541"/>
            <a:ext cx="1801216" cy="34376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0166" y="3892492"/>
            <a:ext cx="8064590" cy="1916883"/>
          </a:xfrm>
        </p:spPr>
        <p:txBody>
          <a:bodyPr>
            <a:noAutofit/>
          </a:bodyPr>
          <a:lstStyle/>
          <a:p>
            <a:pPr algn="ctr"/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Специально для удобства наших клиентов мы сделали такую возможность покупки квартир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5E474C-E942-44C0-AACB-03FB6D16BD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03330" cy="2843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«Квартиры без первого взноса»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A4940-B412-1560-5B6B-004F83D81BC0}"/>
              </a:ext>
            </a:extLst>
          </p:cNvPr>
          <p:cNvSpPr/>
          <p:nvPr/>
        </p:nvSpPr>
        <p:spPr>
          <a:xfrm>
            <a:off x="0" y="6740844"/>
            <a:ext cx="6235337" cy="117156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0542C6-5FAE-F84C-334B-0EEF82AE386B}"/>
              </a:ext>
            </a:extLst>
          </p:cNvPr>
          <p:cNvSpPr/>
          <p:nvPr/>
        </p:nvSpPr>
        <p:spPr>
          <a:xfrm>
            <a:off x="0" y="0"/>
            <a:ext cx="9144000" cy="72281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D7A41C-ED97-4674-EFF6-C82F7874FA76}"/>
              </a:ext>
            </a:extLst>
          </p:cNvPr>
          <p:cNvSpPr/>
          <p:nvPr/>
        </p:nvSpPr>
        <p:spPr>
          <a:xfrm>
            <a:off x="-4086" y="931469"/>
            <a:ext cx="174171" cy="712800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D0E64AED-C890-8621-4931-5148EBB44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0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AC8883-E802-539A-4348-A3FF6F798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7" y="1771435"/>
            <a:ext cx="2843884" cy="38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B4682-520F-4B51-925E-9F037DA2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8" y="2999262"/>
            <a:ext cx="7953504" cy="13452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  <a:t>Предложение действительно для следующих жилых комплексов:</a:t>
            </a:r>
            <a:b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</a:br>
            <a:b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</a:br>
            <a: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  <a:t>- Арт-квартал "Выше!" (дом 2)</a:t>
            </a:r>
            <a:b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</a:br>
            <a: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  <a:t>- Семейный квартал "Флагман"</a:t>
            </a:r>
            <a:b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</a:br>
            <a: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  <a:t>- Жилой комплекс "Сегодня"</a:t>
            </a:r>
            <a:b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</a:br>
            <a: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  <a:t>- Жилой комплекс "Время"</a:t>
            </a:r>
            <a:b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</a:br>
            <a: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  <a:t>- Жилой комплекс "Легенда"</a:t>
            </a:r>
            <a:b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</a:br>
            <a:r>
              <a:rPr lang="ru-RU" sz="2400" b="0" i="0" dirty="0">
                <a:solidFill>
                  <a:srgbClr val="454545"/>
                </a:solidFill>
                <a:effectLst/>
                <a:latin typeface="montserratmedium"/>
              </a:rPr>
              <a:t>- Экополис "Дыши"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72D14F-F81B-3F4F-98ED-B4F9C071FCDC}"/>
              </a:ext>
            </a:extLst>
          </p:cNvPr>
          <p:cNvSpPr/>
          <p:nvPr/>
        </p:nvSpPr>
        <p:spPr>
          <a:xfrm>
            <a:off x="0" y="6740844"/>
            <a:ext cx="6235337" cy="117156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E425C0D-9A33-8E20-31C8-44AC30B14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0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EB50E0-E3EF-8431-2A1F-A2B0202B73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03330" cy="2843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«Квартиры без первого взноса»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54CE3D-B135-CE0C-4387-D24825D07499}"/>
              </a:ext>
            </a:extLst>
          </p:cNvPr>
          <p:cNvSpPr txBox="1">
            <a:spLocks/>
          </p:cNvSpPr>
          <p:nvPr/>
        </p:nvSpPr>
        <p:spPr>
          <a:xfrm>
            <a:off x="419370" y="3914973"/>
            <a:ext cx="8064590" cy="1916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Актуальную информацию по предложению уточняйте в офисе продаж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1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670" y="503339"/>
            <a:ext cx="8892330" cy="2581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Как вашей компании стать участником корпоративной программы?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8540" y="1942052"/>
            <a:ext cx="7926502" cy="441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Подать заявку на участие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Обсудить условия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Презентовать программу сотрудникам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17C7CA-1274-4717-D9EF-D19C28C25593}"/>
              </a:ext>
            </a:extLst>
          </p:cNvPr>
          <p:cNvSpPr/>
          <p:nvPr/>
        </p:nvSpPr>
        <p:spPr>
          <a:xfrm>
            <a:off x="0" y="0"/>
            <a:ext cx="9144000" cy="705394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F1CCF3-3B44-92DA-328D-E656B40CA049}"/>
              </a:ext>
            </a:extLst>
          </p:cNvPr>
          <p:cNvSpPr/>
          <p:nvPr/>
        </p:nvSpPr>
        <p:spPr>
          <a:xfrm>
            <a:off x="0" y="1079863"/>
            <a:ext cx="182880" cy="705394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20D9C4-96B7-5234-85BB-70173A7FD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9" t="11854" r="-311" b="15941"/>
          <a:stretch/>
        </p:blipFill>
        <p:spPr>
          <a:xfrm>
            <a:off x="7342784" y="3397541"/>
            <a:ext cx="1801216" cy="3437672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E30FC8DB-414F-9BFC-9705-2DC7A31B5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929132" y="0"/>
            <a:ext cx="2214868" cy="8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8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94" y="147843"/>
            <a:ext cx="6143342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ФАКТЫ И ЦИФРЫ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820" y="1903216"/>
            <a:ext cx="8210727" cy="1525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Максимальный рейтинг открытости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Б1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(п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о итогам ранжирования Рейтингового агентства строительного комплекса (РАСК). Это самый высокий рейтинг среди застройщиков Рязанской области);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Более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200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0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квартир ежедневно во всех районах города в пакете предложений компании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улыбка, графическая вставка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3B700AF-5E9A-51FA-9E3B-A40579D2F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" y="3223729"/>
            <a:ext cx="4803494" cy="31249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893D63-6ACC-B89C-E385-E2BD5B2BC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30" y="2793919"/>
            <a:ext cx="34993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94" y="147843"/>
            <a:ext cx="6143342" cy="833669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Как получить скидку?</a:t>
            </a:r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endParaRPr lang="ru-RU" sz="4300" b="1" dirty="0">
              <a:solidFill>
                <a:schemeClr val="tx1">
                  <a:lumMod val="75000"/>
                  <a:lumOff val="25000"/>
                </a:schemeClr>
              </a:solidFill>
              <a:latin typeface="TT Travels ExtraBold" panose="02000903040000020004" pitchFamily="2" charset="-52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057" y="1147313"/>
            <a:ext cx="5295403" cy="642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Перейти по ссылке: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706670.ru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endParaRPr lang="ru-RU" sz="1400" b="1" dirty="0">
              <a:solidFill>
                <a:srgbClr val="FE0D51"/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Ввести пароль вашей организации </a:t>
            </a:r>
          </a:p>
          <a:p>
            <a:pPr marL="742950" indent="-742950"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(получить пароль можно у вашего сотрудника, ответственного за данную программу) </a:t>
            </a:r>
          </a:p>
          <a:p>
            <a:pPr marL="742950" indent="-742950">
              <a:buAutoNum type="arabicPeriod"/>
            </a:pPr>
            <a:endParaRPr lang="ru-RU" sz="1400" dirty="0"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Заполните анкету и нажмите кнопку «Отправить».</a:t>
            </a:r>
          </a:p>
          <a:p>
            <a:pPr marL="742950" indent="-742950">
              <a:buFontTx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С вами свяжется наш специалист. </a:t>
            </a:r>
          </a:p>
          <a:p>
            <a:pPr marL="742950" indent="-742950">
              <a:buFontTx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Приходите к нам в центральный офис (ул. Пушкинская, 23а) и получите свою личную карту корпоративного клиента. </a:t>
            </a:r>
          </a:p>
          <a:p>
            <a:pPr marL="742950" indent="-742950">
              <a:buFontTx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Предъявите корпоративную карту в отделе продаж при консультации, оформлении сделки</a:t>
            </a:r>
          </a:p>
          <a:p>
            <a:endParaRPr lang="ru-RU" sz="1050" i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*Информацию о точных размерах скидки, условиях оплаты, сроках внесения денежных средств и прочих нюансах можно получить в офисе продаж и у персональных менеджеров. </a:t>
            </a:r>
          </a:p>
          <a:p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87CDCF-3351-9C6E-8868-255144B6A5EA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EA2BF8B-7A8F-7CEA-F840-41AFA6F8F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0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6B3C38-D080-C5F6-658C-6B45E6BBC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14" y="1631213"/>
            <a:ext cx="4312962" cy="35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D6F3D9-5EA7-D6CD-D96F-35C5971E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9" t="11854" r="-311" b="15941"/>
          <a:stretch/>
        </p:blipFill>
        <p:spPr>
          <a:xfrm>
            <a:off x="7342784" y="3420328"/>
            <a:ext cx="1801216" cy="343767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1828" y="137162"/>
            <a:ext cx="8912172" cy="2581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По вопросам сотрудничества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659" y="1266738"/>
            <a:ext cx="9032682" cy="441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E-mail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selezneva@edinstvo71.ru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Селезнева Мария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Тел: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+7 (4872) 70-66-70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Офис продаж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: ул. Пушкинская, 23а</a:t>
            </a:r>
          </a:p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F665F-09B8-E13F-81FA-21B0262BF3DB}"/>
              </a:ext>
            </a:extLst>
          </p:cNvPr>
          <p:cNvSpPr txBox="1">
            <a:spLocks/>
          </p:cNvSpPr>
          <p:nvPr/>
        </p:nvSpPr>
        <p:spPr>
          <a:xfrm>
            <a:off x="1979802" y="5933440"/>
            <a:ext cx="5234730" cy="84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2024 © ООО «Группа компаний «ЕДИНСТВО»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D6AF32-AE82-6790-9835-0DADFB4F0EFE}"/>
              </a:ext>
            </a:extLst>
          </p:cNvPr>
          <p:cNvSpPr/>
          <p:nvPr/>
        </p:nvSpPr>
        <p:spPr>
          <a:xfrm>
            <a:off x="0" y="0"/>
            <a:ext cx="9144000" cy="714103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840DFF-9609-13CE-FE48-A7D1AE9C9A24}"/>
              </a:ext>
            </a:extLst>
          </p:cNvPr>
          <p:cNvSpPr/>
          <p:nvPr/>
        </p:nvSpPr>
        <p:spPr>
          <a:xfrm>
            <a:off x="0" y="1079863"/>
            <a:ext cx="176169" cy="714103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2ACB4BA-001B-09F0-F051-659A384D1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0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94" y="147843"/>
            <a:ext cx="6143342" cy="1325563"/>
          </a:xfrm>
        </p:spPr>
        <p:txBody>
          <a:bodyPr/>
          <a:lstStyle/>
          <a:p>
            <a:r>
              <a:rPr lang="ru-RU" b="1" dirty="0">
                <a:solidFill>
                  <a:srgbClr val="EE1B2C"/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7220" y="721453"/>
            <a:ext cx="5802519" cy="521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Цены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на квартиры находятся на уровне рыночных либо ниже.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Разнообразие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планировочных решений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(студии, смарт-квартиры, классические планировки)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Предоставление клиентам максимума услуг в режиме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«одного окна».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Консультация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ипотечного брокера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в офисе компании. Подбор выгодной ипотечной программы по 11-ти банкам-партнёрам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Рассрочка, скидки и спецпредложения 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Программа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трейд-зачет2.0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: старое на новое!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(приобретение нового жилья в зачет уже имеющегося)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Дисконтная система «Вместе»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для всех клиентов нашей компании (еженедельное наполняем базу партнеров, которые предоставляют дополнительные скидки для наших клиентов)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Спеццены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на квартиры!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47530C8E-247A-4B2D-2FE4-9488D2369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667158" y="296431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круг, Графика, Красочность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4F87C59-663D-54EB-E43D-DDBB41DA2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71" y="1885185"/>
            <a:ext cx="505383" cy="4996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1D1F61B-E6B3-3D85-34B0-8A467DEAB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80" y="3762756"/>
            <a:ext cx="760122" cy="8338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уг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8C6169-7572-E941-0A45-7E2CB5252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949">
            <a:off x="7604269" y="2752177"/>
            <a:ext cx="650366" cy="703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24AB6A-FEE9-90B4-8754-0B6BD2B04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89" y="4472458"/>
            <a:ext cx="3056493" cy="22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1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564A3-DCCF-4BA8-8675-CB2E3F93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30" y="977880"/>
            <a:ext cx="8373589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ru-RU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Спеццены - это большая программа лояльности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F7EE8F-B2E3-4D04-8031-75C6E06DB462}"/>
              </a:ext>
            </a:extLst>
          </p:cNvPr>
          <p:cNvSpPr/>
          <p:nvPr/>
        </p:nvSpPr>
        <p:spPr>
          <a:xfrm>
            <a:off x="389997" y="2475260"/>
            <a:ext cx="760853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Специальная цена на квартиру в интересующем районе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Именной сертификат на бонус (скидку), который можно использовать на покупку квартиры, кладовки или паркинга в одном из объектов ГК «ЕДИНСТВО». Суммируется с другими акциями.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Ипотека от десятка банков на выгодных условиях*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Программа «Рассрочка 0% без переплат»**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Скидки на ремонт и обустройство у партнеров по дисконтной программе «Вместе»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3B3838"/>
                </a:solidFill>
                <a:effectLst/>
                <a:latin typeface="Montserrat Medium" panose="00000600000000000000" pitchFamily="50" charset="-52"/>
              </a:rPr>
              <a:t> </a:t>
            </a:r>
          </a:p>
          <a:p>
            <a:endParaRPr lang="ru-RU" altLang="ru-RU" sz="900" dirty="0">
              <a:solidFill>
                <a:srgbClr val="3B3838"/>
              </a:solidFill>
              <a:latin typeface="Montserrat Medium" panose="00000600000000000000" pitchFamily="50" charset="-52"/>
            </a:endParaRPr>
          </a:p>
          <a:p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3B3838"/>
              </a:solidFill>
              <a:effectLst/>
              <a:latin typeface="Montserrat Medium" panose="00000600000000000000" pitchFamily="50" charset="-52"/>
            </a:endParaRPr>
          </a:p>
          <a:p>
            <a:endParaRPr lang="ru-RU" altLang="ru-RU" sz="900" dirty="0">
              <a:solidFill>
                <a:srgbClr val="3B3838"/>
              </a:solidFill>
              <a:latin typeface="Montserrat Medium" panose="00000600000000000000" pitchFamily="50" charset="-52"/>
            </a:endParaRPr>
          </a:p>
          <a:p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3B3838"/>
              </a:solidFill>
              <a:effectLst/>
              <a:latin typeface="Montserrat Medium" panose="00000600000000000000" pitchFamily="50" charset="-52"/>
            </a:endParaRPr>
          </a:p>
          <a:p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719E077-2B75-DF73-50C3-1E3BE33F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F9CB2-730F-002B-740C-B6EDEA3BF696}"/>
              </a:ext>
            </a:extLst>
          </p:cNvPr>
          <p:cNvSpPr txBox="1"/>
          <p:nvPr/>
        </p:nvSpPr>
        <p:spPr>
          <a:xfrm>
            <a:off x="389997" y="4715920"/>
            <a:ext cx="2406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EE1B2C"/>
                </a:solidFill>
                <a:effectLst/>
                <a:latin typeface="Montserrat Medium" panose="00000600000000000000" pitchFamily="50" charset="-52"/>
              </a:rPr>
              <a:t>Подробности на</a:t>
            </a:r>
            <a:endParaRPr lang="ru-RU" altLang="ru-RU" sz="1600" dirty="0">
              <a:solidFill>
                <a:srgbClr val="EE1B2C"/>
              </a:solidFill>
              <a:latin typeface="Montserrat Medium" panose="00000600000000000000" pitchFamily="50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tserrat Medium" panose="00000600000000000000" pitchFamily="50" charset="-52"/>
              </a:rPr>
              <a:t>specprice71.ru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ontserrat Medium" panose="000006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5130C-323F-72DE-6678-39B6019546B9}"/>
              </a:ext>
            </a:extLst>
          </p:cNvPr>
          <p:cNvSpPr txBox="1"/>
          <p:nvPr/>
        </p:nvSpPr>
        <p:spPr>
          <a:xfrm>
            <a:off x="389997" y="5533140"/>
            <a:ext cx="3312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50" charset="0"/>
              </a:rPr>
              <a:t>*</a:t>
            </a:r>
            <a:r>
              <a:rPr lang="ru-RU" sz="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roxima Nova" panose="02000506030000020004" pitchFamily="50" charset="0"/>
              </a:rPr>
              <a:t>С подробными условиями ипотечного кредитования можно ознакомиться на сайтах банков-партнёров. Полный список банков-партнёров предоставлен на сайте https://edinstvo62.ru/kvartiry-v-ipoteku в разделе "Ипотека".</a:t>
            </a:r>
            <a:br>
              <a:rPr lang="ru-RU" sz="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roxima Nova" panose="02000506030000020004" pitchFamily="50" charset="0"/>
              </a:rPr>
            </a:br>
            <a:br>
              <a:rPr lang="ru-RU" sz="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roxima Nova" panose="02000506030000020004" pitchFamily="50" charset="0"/>
              </a:rPr>
            </a:br>
            <a:r>
              <a:rPr lang="ru-RU" sz="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roxima Nova" panose="02000506030000020004" pitchFamily="50" charset="0"/>
              </a:rPr>
              <a:t>** С подробными условиями программы можно ознакомиться на сайте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50" charset="0"/>
              </a:rPr>
              <a:t>edinstvo62.ru 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50" charset="0"/>
              </a:rPr>
              <a:t>в разделе «Акции и скидки»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50" charset="0"/>
                <a:hlinkClick r:id="rId2"/>
              </a:rPr>
              <a:t>https://edinstvo62.ru/offer/375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50" charset="0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4F8A60-8BBC-0F1B-F248-C9CBE832B0CE}"/>
              </a:ext>
            </a:extLst>
          </p:cNvPr>
          <p:cNvSpPr/>
          <p:nvPr/>
        </p:nvSpPr>
        <p:spPr>
          <a:xfrm>
            <a:off x="0" y="0"/>
            <a:ext cx="9144000" cy="715182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3C050A43-F4E2-5D1E-9F57-9789E9C62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0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A27409-165B-7A83-BE48-8DCB1D1C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852" t="17313" b="22008"/>
          <a:stretch/>
        </p:blipFill>
        <p:spPr>
          <a:xfrm>
            <a:off x="7677509" y="4457561"/>
            <a:ext cx="1466491" cy="24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5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02" y="114287"/>
            <a:ext cx="7155809" cy="113567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 ВЫГОДЫ ПРОГРАММЫ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00612" y="1157376"/>
            <a:ext cx="7792386" cy="512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Сохранение кадров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Помогаем вашим сотрудникам решить финансовые вопросы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Мотивация без вложений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Подключение к нашей программе абсолютно бесплатно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Привлечение соискателей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Корпоративное преимущество перед остальными работодателями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2A0021-CA03-4713-B10D-CCFDDF94F497}"/>
              </a:ext>
            </a:extLst>
          </p:cNvPr>
          <p:cNvSpPr txBox="1">
            <a:spLocks/>
          </p:cNvSpPr>
          <p:nvPr/>
        </p:nvSpPr>
        <p:spPr>
          <a:xfrm>
            <a:off x="1434518" y="5614177"/>
            <a:ext cx="6820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Программа решения квартирного вопроса!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FBA86E14-CC54-9D90-3AAC-31189D1CD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210810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Прямоугольник, красный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41F2DA4-4B7B-1C13-4E0D-88CF0377F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4" y="1828799"/>
            <a:ext cx="610171" cy="535257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красный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42C7342-8FD3-BB7E-3DB3-A6A844A52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6" y="3131387"/>
            <a:ext cx="332970" cy="81432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снимок экрана, красный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78C43338-B94B-A7F2-E5CD-22CDA4EFD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8" y="4713047"/>
            <a:ext cx="397696" cy="6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18" y="180777"/>
            <a:ext cx="6867041" cy="155902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Что получают ваши   сотрудники при подключении к корпоративной программе 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7818" y="1820411"/>
            <a:ext cx="8685180" cy="4562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DB69026-48AD-4C58-89BC-9CC35ED7400B}"/>
              </a:ext>
            </a:extLst>
          </p:cNvPr>
          <p:cNvSpPr txBox="1">
            <a:spLocks/>
          </p:cNvSpPr>
          <p:nvPr/>
        </p:nvSpPr>
        <p:spPr>
          <a:xfrm>
            <a:off x="603849" y="2190244"/>
            <a:ext cx="8389149" cy="4667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Финансовая привилегия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при покупке квартиры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Бесплатный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юридический сервис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и помощь в оформлении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ипотеки</a:t>
            </a: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Индивидуальный подход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 каждому клиенту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Программа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ТРЕЙД-ЗАЧЕТ 2.0-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формат обмена своей квартиры                                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на новую в ГК «ЕДИНСТВО»*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Программа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ТРЕЙД-ОБМЕН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-формат обмена квартиры в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купленном ЖК на большую по площади в том же ЖК**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 Индивидуальные условия на квартиры по Спеццене!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   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*весь список жилых комплексов можно уточнить в центральном офисе или по телефону: 900-700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**Предложение не распространяется на ЖК «Правый берег» и ЖК «Космос» 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F194A1D-751D-AF23-4B00-8C77C5711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792687" y="110246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круг, Графи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8A0288D-76B3-7E0C-3733-1ADE8F82C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" y="2062040"/>
            <a:ext cx="418339" cy="4191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Графи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734535C-6AB4-01C5-7A83-6AF467D15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8" y="2662619"/>
            <a:ext cx="418339" cy="4191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Графи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B8F153A-F15C-2856-E99B-C51F34F95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2" y="3279583"/>
            <a:ext cx="418339" cy="4191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Графи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EC75891-33DF-C57A-BF6D-BFF87747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3891536"/>
            <a:ext cx="418339" cy="4191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Графи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08684D3-44FE-25D2-B826-3690C1479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4558806"/>
            <a:ext cx="418339" cy="4191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Графи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595066C-DC96-5870-9E49-AE87E238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5205627"/>
            <a:ext cx="418339" cy="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44DEB8-BD90-7240-F9AC-97C698148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9" t="11854" r="-311" b="15941"/>
          <a:stretch/>
        </p:blipFill>
        <p:spPr>
          <a:xfrm>
            <a:off x="7342784" y="3397541"/>
            <a:ext cx="1801216" cy="34376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78075" y="2114026"/>
            <a:ext cx="8022644" cy="256703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КОРПОРАТИВНАЯ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ПРОГРАММА 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«Вселенная счастья»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4CE362-2F3B-C83E-ABD6-193A7B40840B}"/>
              </a:ext>
            </a:extLst>
          </p:cNvPr>
          <p:cNvSpPr/>
          <p:nvPr/>
        </p:nvSpPr>
        <p:spPr>
          <a:xfrm>
            <a:off x="0" y="0"/>
            <a:ext cx="9144000" cy="714103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6703A8-D02E-D7AE-00AF-0C84C12836BA}"/>
              </a:ext>
            </a:extLst>
          </p:cNvPr>
          <p:cNvSpPr/>
          <p:nvPr/>
        </p:nvSpPr>
        <p:spPr>
          <a:xfrm>
            <a:off x="0" y="1071154"/>
            <a:ext cx="174171" cy="714103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47173AD-26C2-E192-139B-F2993E9AF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5" b="29464"/>
          <a:stretch/>
        </p:blipFill>
        <p:spPr bwMode="auto">
          <a:xfrm>
            <a:off x="6853072" y="-14819"/>
            <a:ext cx="2290928" cy="78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5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57" y="147843"/>
            <a:ext cx="7474591" cy="615555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Условия для сотрудников компании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056" y="1129355"/>
            <a:ext cx="6257019" cy="561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Скидка на квартиры </a:t>
            </a:r>
            <a:r>
              <a:rPr lang="ru-RU" sz="5700" b="1" dirty="0">
                <a:solidFill>
                  <a:srgbClr val="E8192B"/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до 1 000 000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рублей* суммируется с прочими действующими акциями, в том числе и при программе трейд – зачет 2.0.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Только для корпоративных клиентов срок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бронирования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составляет до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14 дней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Подберем эксклюзивное предложение именно под Ваши запросы!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50" charset="-52"/>
              <a:cs typeface="Arial" panose="020B0604020202020204" pitchFamily="34" charset="0"/>
            </a:endParaRP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* Предложение ограничено. Цены могут меняться. Подробные условия для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каждого отдельного объекта и сумме скидки уточняйте в офисе продаж.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Сделка, совершённая с помощью агентства недвижимости, не принимает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участие в данной программе.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Предложение не распространяется на сделку заключенную ранее.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Предложение с указанной выгодой актуально для жилого квартала «Таланты»</a:t>
            </a:r>
          </a:p>
          <a:p>
            <a:endParaRPr lang="ru-RU" dirty="0">
              <a:latin typeface="Montserrat Medium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C7B05A-0FE7-3AA2-9CF4-66315D6ACD9F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819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D0F20"/>
              </a:solidFill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732CC82-BD64-EDCE-830C-D9CA268CB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853072" y="131469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C0060E-934C-13AF-4514-139F3D61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22" y="3192869"/>
            <a:ext cx="3666478" cy="35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9F909E-C246-3CFE-C533-89EF61B22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9" t="11854" r="-311" b="15941"/>
          <a:stretch/>
        </p:blipFill>
        <p:spPr>
          <a:xfrm>
            <a:off x="7953556" y="4563215"/>
            <a:ext cx="1190444" cy="22719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70" y="1"/>
            <a:ext cx="5983090" cy="165239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ea typeface="+mn-ea"/>
                <a:cs typeface="Arial" panose="020B0604020202020204" pitchFamily="34" charset="0"/>
              </a:rPr>
              <a:t>ЖК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 «Время»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Travels ExtraBold" panose="02000903040000020004" pitchFamily="2" charset="-52"/>
                <a:cs typeface="Arial" panose="020B0604020202020204" pitchFamily="34" charset="0"/>
              </a:rPr>
              <a:t>(Зареченский район)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344" y="1371601"/>
            <a:ext cx="6224629" cy="761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Строительный адрес: ул. Большая, 6а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Срок сдачи: </a:t>
            </a:r>
            <a:r>
              <a:rPr lang="en-US" sz="1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III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50" charset="-52"/>
                <a:cs typeface="Arial" panose="020B0604020202020204" pitchFamily="34" charset="0"/>
              </a:rPr>
              <a:t> квартал 2025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A1238A-38BA-8276-0CEA-0010F314F72E}"/>
              </a:ext>
            </a:extLst>
          </p:cNvPr>
          <p:cNvSpPr/>
          <p:nvPr/>
        </p:nvSpPr>
        <p:spPr>
          <a:xfrm>
            <a:off x="0" y="6683829"/>
            <a:ext cx="5295403" cy="174171"/>
          </a:xfrm>
          <a:prstGeom prst="rect">
            <a:avLst/>
          </a:prstGeom>
          <a:solidFill>
            <a:srgbClr val="EE1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DC53452-10B9-E981-CFC2-76FFB59DF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29463"/>
          <a:stretch/>
        </p:blipFill>
        <p:spPr bwMode="auto">
          <a:xfrm>
            <a:off x="6792687" y="48464"/>
            <a:ext cx="2290928" cy="8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текст, Шрифт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F60C716-4A61-3662-BFF2-D2A5D9AC0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25740" r="81549" b="26191"/>
          <a:stretch/>
        </p:blipFill>
        <p:spPr>
          <a:xfrm>
            <a:off x="0" y="2176775"/>
            <a:ext cx="1975449" cy="1707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303CBD-6392-20FE-E992-A36DA496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448" y="1466996"/>
            <a:ext cx="2734812" cy="20377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ED600E-F99A-5957-E0BE-32B8C0BF9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2" y="3927763"/>
            <a:ext cx="2571209" cy="25778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A5A545-0248-58AA-F401-F48BB4159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038" y="3622089"/>
            <a:ext cx="3343924" cy="28462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74FAC4-548C-6F99-E77D-D5B9DE295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962" y="2133099"/>
            <a:ext cx="2734812" cy="35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3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1020</Words>
  <Application>Microsoft Office PowerPoint</Application>
  <PresentationFormat>Экран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Montserrat Medium</vt:lpstr>
      <vt:lpstr>montserratmedium</vt:lpstr>
      <vt:lpstr>Proxima Nova</vt:lpstr>
      <vt:lpstr>TT Travels DemiBold</vt:lpstr>
      <vt:lpstr>TT Travels ExtraBold</vt:lpstr>
      <vt:lpstr>Тема Office</vt:lpstr>
      <vt:lpstr>Презентация PowerPoint</vt:lpstr>
      <vt:lpstr>ФАКТЫ И ЦИФРЫ</vt:lpstr>
      <vt:lpstr>ПРЕИМУЩЕСТВА</vt:lpstr>
      <vt:lpstr> Спеццены - это большая программа лояльности  </vt:lpstr>
      <vt:lpstr> ВЫГОДЫ ПРОГРАММЫ</vt:lpstr>
      <vt:lpstr>Что получают ваши   сотрудники при подключении к корпоративной программе ?</vt:lpstr>
      <vt:lpstr>КОРПОРАТИВНАЯ ПРОГРАММА  «Вселенная счастья»</vt:lpstr>
      <vt:lpstr> Условия для сотрудников компании</vt:lpstr>
      <vt:lpstr> ЖК «Время»  (Зареченский район)  </vt:lpstr>
      <vt:lpstr>Презентация PowerPoint</vt:lpstr>
      <vt:lpstr> Экополис «Дыши»  (Пролетарский район)  </vt:lpstr>
      <vt:lpstr>ЖК «Легенда»  (Привокзальный район) </vt:lpstr>
      <vt:lpstr> ЖК «Овация»  (Привокзальный район)  </vt:lpstr>
      <vt:lpstr>ЖК «Сегодня»  (Привокзальный район) </vt:lpstr>
      <vt:lpstr> ЖК «Таланты»  (Центральный район)  </vt:lpstr>
      <vt:lpstr> СК «Флагман» (Пролетарский район)  </vt:lpstr>
      <vt:lpstr>    Специально для удобства наших клиентов мы сделали такую возможность покупки квартир </vt:lpstr>
      <vt:lpstr>Предложение действительно для следующих жилых комплексов:  - Арт-квартал "Выше!" (дом 2) - Семейный квартал "Флагман" - Жилой комплекс "Сегодня" - Жилой комплекс "Время" - Жилой комплекс "Легенда" - Экополис "Дыши"</vt:lpstr>
      <vt:lpstr>Презентация PowerPoint</vt:lpstr>
      <vt:lpstr> Как получить скидку?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Практикант</dc:creator>
  <cp:lastModifiedBy>Анжела Купцова</cp:lastModifiedBy>
  <cp:revision>122</cp:revision>
  <dcterms:created xsi:type="dcterms:W3CDTF">2020-03-02T09:41:42Z</dcterms:created>
  <dcterms:modified xsi:type="dcterms:W3CDTF">2025-02-26T08:38:26Z</dcterms:modified>
</cp:coreProperties>
</file>